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8" r:id="rId2"/>
    <p:sldId id="260" r:id="rId3"/>
    <p:sldId id="270" r:id="rId4"/>
    <p:sldId id="262" r:id="rId5"/>
    <p:sldId id="274" r:id="rId6"/>
    <p:sldId id="269" r:id="rId7"/>
    <p:sldId id="276" r:id="rId8"/>
    <p:sldId id="277" r:id="rId9"/>
    <p:sldId id="281" r:id="rId10"/>
    <p:sldId id="282" r:id="rId11"/>
    <p:sldId id="264" r:id="rId12"/>
    <p:sldId id="278" r:id="rId13"/>
    <p:sldId id="263" r:id="rId14"/>
    <p:sldId id="279" r:id="rId15"/>
    <p:sldId id="265" r:id="rId16"/>
    <p:sldId id="272" r:id="rId17"/>
    <p:sldId id="266" r:id="rId18"/>
    <p:sldId id="271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05" autoAdjust="0"/>
    <p:restoredTop sz="94737" autoAdjust="0"/>
  </p:normalViewPr>
  <p:slideViewPr>
    <p:cSldViewPr snapToGrid="0" snapToObjects="1">
      <p:cViewPr>
        <p:scale>
          <a:sx n="76" d="100"/>
          <a:sy n="76" d="100"/>
        </p:scale>
        <p:origin x="-592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772F-B53F-DB4D-BEC2-1B7DB8A8AC75}" type="datetimeFigureOut">
              <a:rPr lang="en-US" smtClean="0"/>
              <a:t>8/16/17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63760-8B6A-EE49-8091-60F65E57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63760-8B6A-EE49-8091-60F65E575D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8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5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1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4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5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7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3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0B05CA"/>
            </a:gs>
            <a:gs pos="97000">
              <a:srgbClr val="FFFFFF"/>
            </a:gs>
            <a:gs pos="98000">
              <a:srgbClr val="FFFFFF"/>
            </a:gs>
            <a:gs pos="0">
              <a:schemeClr val="accent1"/>
            </a:gs>
          </a:gsLst>
          <a:lin ang="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99B0-6875-DC45-A648-4024F8507871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4E74-322C-B941-974C-D976E118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3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799" y="685173"/>
            <a:ext cx="8053007" cy="4218777"/>
          </a:xfrm>
        </p:spPr>
        <p:txBody>
          <a:bodyPr>
            <a:normAutofit/>
          </a:bodyPr>
          <a:lstStyle/>
          <a:p>
            <a:r>
              <a:rPr lang="en-US" sz="13800" dirty="0" smtClean="0"/>
              <a:t>Welcome!</a:t>
            </a:r>
            <a:br>
              <a:rPr lang="en-US" sz="13800" dirty="0" smtClean="0"/>
            </a:br>
            <a:r>
              <a:rPr lang="en-US" sz="3600" dirty="0" smtClean="0"/>
              <a:t>2016-17 Arlington Middle School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>Orchestra Parent Meeting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4725"/>
          </a:xfrm>
        </p:spPr>
        <p:txBody>
          <a:bodyPr>
            <a:normAutofit/>
          </a:bodyPr>
          <a:lstStyle/>
          <a:p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Cody Price</a:t>
            </a:r>
          </a:p>
          <a:p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csorchestra.weebly.com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30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Fingernails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Fingernails must be kept “</a:t>
            </a:r>
            <a:r>
              <a:rPr lang="en-US" dirty="0" err="1" smtClean="0">
                <a:solidFill>
                  <a:srgbClr val="FFFFFF"/>
                </a:solidFill>
              </a:rPr>
              <a:t>thumpy</a:t>
            </a:r>
            <a:r>
              <a:rPr lang="en-US" dirty="0" smtClean="0">
                <a:solidFill>
                  <a:srgbClr val="FFFFFF"/>
                </a:solidFill>
              </a:rPr>
              <a:t>” not “</a:t>
            </a:r>
            <a:r>
              <a:rPr lang="en-US" dirty="0" err="1" smtClean="0">
                <a:solidFill>
                  <a:srgbClr val="FFFFFF"/>
                </a:solidFill>
              </a:rPr>
              <a:t>clicky</a:t>
            </a:r>
            <a:r>
              <a:rPr lang="en-US" dirty="0" smtClean="0">
                <a:solidFill>
                  <a:srgbClr val="FFFFFF"/>
                </a:solidFill>
              </a:rPr>
              <a:t>”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Content Placeholder 4" descr="download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1" r="16581"/>
          <a:stretch>
            <a:fillRect/>
          </a:stretch>
        </p:blipFill>
        <p:spPr/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14" y="3458207"/>
            <a:ext cx="4145085" cy="232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2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4688" y="5380358"/>
            <a:ext cx="8152112" cy="131371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All performance dates and times are subject to change.  At least 4 weeks notice will be given for every performance via the orchestra website and a letter home.  All performances are required unless otherwise indicated.  </a:t>
            </a: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42103599"/>
              </p:ext>
            </p:extLst>
          </p:nvPr>
        </p:nvGraphicFramePr>
        <p:xfrm>
          <a:off x="534688" y="448368"/>
          <a:ext cx="8152112" cy="5026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693"/>
                <a:gridCol w="4738419"/>
              </a:tblGrid>
              <a:tr h="545755">
                <a:tc>
                  <a:txBody>
                    <a:bodyPr/>
                    <a:lstStyle/>
                    <a:p>
                      <a:r>
                        <a:rPr lang="en-US" dirty="0" smtClean="0"/>
                        <a:t>AMS Orchestra</a:t>
                      </a:r>
                      <a:r>
                        <a:rPr lang="en-US" baseline="0" dirty="0" smtClean="0"/>
                        <a:t> Performance Opportunities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</a:tr>
              <a:tr h="545755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 Day Assembly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TBA,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 only,</a:t>
                      </a:r>
                    </a:p>
                    <a:p>
                      <a:r>
                        <a:rPr lang="en-US" dirty="0" smtClean="0"/>
                        <a:t> in-school performance</a:t>
                      </a:r>
                      <a:endParaRPr lang="en-US" dirty="0"/>
                    </a:p>
                  </a:txBody>
                  <a:tcPr/>
                </a:tc>
              </a:tr>
              <a:tr h="610812">
                <a:tc>
                  <a:txBody>
                    <a:bodyPr/>
                    <a:lstStyle/>
                    <a:p>
                      <a:r>
                        <a:rPr lang="en-US" dirty="0" smtClean="0"/>
                        <a:t>Holiday Concert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</a:t>
                      </a:r>
                      <a:r>
                        <a:rPr lang="en-US" baseline="0" dirty="0" smtClean="0"/>
                        <a:t> 19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6:30pm</a:t>
                      </a:r>
                    </a:p>
                    <a:p>
                      <a:r>
                        <a:rPr lang="en-US" dirty="0" smtClean="0"/>
                        <a:t>AHS Auditorium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smtClean="0"/>
                        <a:t>all grades</a:t>
                      </a:r>
                      <a:endParaRPr lang="en-US" dirty="0"/>
                    </a:p>
                  </a:txBody>
                  <a:tcPr/>
                </a:tc>
              </a:tr>
              <a:tr h="610812">
                <a:tc>
                  <a:txBody>
                    <a:bodyPr/>
                    <a:lstStyle/>
                    <a:p>
                      <a:r>
                        <a:rPr lang="en-US" dirty="0" smtClean="0"/>
                        <a:t>All-West</a:t>
                      </a:r>
                      <a:r>
                        <a:rPr lang="en-US" baseline="0" dirty="0" smtClean="0"/>
                        <a:t> Auditions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</a:t>
                      </a:r>
                      <a:r>
                        <a:rPr lang="en-US" dirty="0" smtClean="0"/>
                        <a:t>18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times TBA</a:t>
                      </a:r>
                    </a:p>
                    <a:p>
                      <a:r>
                        <a:rPr lang="en-US" baseline="0" dirty="0" smtClean="0"/>
                        <a:t>Optional for all</a:t>
                      </a:r>
                      <a:endParaRPr lang="en-US" dirty="0"/>
                    </a:p>
                  </a:txBody>
                  <a:tcPr/>
                </a:tc>
              </a:tr>
              <a:tr h="610812">
                <a:tc>
                  <a:txBody>
                    <a:bodyPr/>
                    <a:lstStyle/>
                    <a:p>
                      <a:r>
                        <a:rPr lang="en-US" dirty="0" smtClean="0"/>
                        <a:t>Pre-Festival Spotlight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27th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7pm</a:t>
                      </a:r>
                    </a:p>
                    <a:p>
                      <a:r>
                        <a:rPr lang="en-US" dirty="0" smtClean="0"/>
                        <a:t> AHS</a:t>
                      </a:r>
                      <a:r>
                        <a:rPr lang="en-US" baseline="0" dirty="0" smtClean="0"/>
                        <a:t> Auditorium</a:t>
                      </a:r>
                    </a:p>
                  </a:txBody>
                  <a:tcPr/>
                </a:tc>
              </a:tr>
              <a:tr h="610812">
                <a:tc>
                  <a:txBody>
                    <a:bodyPr/>
                    <a:lstStyle/>
                    <a:p>
                      <a:r>
                        <a:rPr lang="en-US" dirty="0" smtClean="0"/>
                        <a:t>Concert Festival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Cordova High School</a:t>
                      </a:r>
                    </a:p>
                    <a:p>
                      <a:r>
                        <a:rPr lang="en-US" dirty="0" smtClean="0"/>
                        <a:t>March </a:t>
                      </a:r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-8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and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grade only</a:t>
                      </a:r>
                      <a:endParaRPr lang="en-US" dirty="0"/>
                    </a:p>
                  </a:txBody>
                  <a:tcPr/>
                </a:tc>
              </a:tr>
              <a:tr h="545755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  <a:tr h="610812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Concert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8th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smtClean="0"/>
                        <a:t>7pm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AHS Auditorium</a:t>
                      </a:r>
                    </a:p>
                    <a:p>
                      <a:r>
                        <a:rPr lang="en-US" baseline="0" dirty="0" smtClean="0"/>
                        <a:t>All grades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10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E066"/>
                </a:solidFill>
              </a:rPr>
              <a:t>Your student’s presence is necessary and expected!</a:t>
            </a:r>
            <a:endParaRPr lang="en-US" dirty="0">
              <a:solidFill>
                <a:srgbClr val="FFE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There is no way to make up the experience of a public performance.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No </a:t>
            </a:r>
            <a:r>
              <a:rPr lang="en-US" sz="3200" dirty="0">
                <a:solidFill>
                  <a:schemeClr val="bg1"/>
                </a:solidFill>
              </a:rPr>
              <a:t>amount of homework </a:t>
            </a:r>
            <a:r>
              <a:rPr lang="en-US" sz="3200" dirty="0" smtClean="0">
                <a:solidFill>
                  <a:schemeClr val="bg1"/>
                </a:solidFill>
              </a:rPr>
              <a:t>can </a:t>
            </a:r>
            <a:r>
              <a:rPr lang="en-US" sz="3200" dirty="0">
                <a:solidFill>
                  <a:schemeClr val="bg1"/>
                </a:solidFill>
              </a:rPr>
              <a:t>amount to the same educational value </a:t>
            </a:r>
            <a:r>
              <a:rPr lang="en-US" sz="3200" dirty="0" smtClean="0">
                <a:solidFill>
                  <a:schemeClr val="bg1"/>
                </a:solidFill>
              </a:rPr>
              <a:t>as </a:t>
            </a:r>
            <a:r>
              <a:rPr lang="en-US" sz="3200" dirty="0">
                <a:solidFill>
                  <a:schemeClr val="bg1"/>
                </a:solidFill>
              </a:rPr>
              <a:t>performing with peers in front of an audience.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to make up the points in the grade book, an alternate assignment may be </a:t>
            </a:r>
            <a:r>
              <a:rPr lang="en-US" dirty="0" smtClean="0"/>
              <a:t>issued at </a:t>
            </a:r>
            <a:r>
              <a:rPr lang="en-US" dirty="0"/>
              <a:t>the discretion of the director. </a:t>
            </a:r>
          </a:p>
        </p:txBody>
      </p:sp>
    </p:spTree>
    <p:extLst>
      <p:ext uri="{BB962C8B-B14F-4D97-AF65-F5344CB8AC3E}">
        <p14:creationId xmlns:p14="http://schemas.microsoft.com/office/powerpoint/2010/main" val="356069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13593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Concert Dress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8233" y="5247424"/>
            <a:ext cx="82375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All concert attire must meet the ACS dress code outlined in the student handbook.   Students inappropriately dressed will receive a failing grade for that performance and will be sent </a:t>
            </a:r>
            <a:r>
              <a:rPr lang="en-US" b="1" dirty="0" smtClean="0"/>
              <a:t>home to complete an alternate assignment.</a:t>
            </a:r>
            <a:endParaRPr lang="en-US" b="1" dirty="0"/>
          </a:p>
          <a:p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8233" y="1106309"/>
            <a:ext cx="778639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Ladies: 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-Black shoes w/ appropriate heal height, black bottoms, white dress shirt/blouse.  If wearing a skirt, legs must be covered with black nylons/hosiery/leggings.  Tastefully jewelry is permitted as long as it does not interfere with the sound of the instrument. </a:t>
            </a: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Gentlemen:</a:t>
            </a:r>
          </a:p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Black dress shoes, black socks, Black dress pants, white button down shirt, black tie (bow or straight).</a:t>
            </a: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70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12588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Performing Arts Travel Expectations Contract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0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Renting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Buying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When to RENT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Are you a 1</a:t>
            </a:r>
            <a:r>
              <a:rPr lang="en-US" sz="2800" baseline="30000" dirty="0" smtClean="0">
                <a:solidFill>
                  <a:srgbClr val="FFFFFF"/>
                </a:solidFill>
              </a:rPr>
              <a:t>st</a:t>
            </a:r>
            <a:r>
              <a:rPr lang="en-US" sz="2800" dirty="0" smtClean="0">
                <a:solidFill>
                  <a:srgbClr val="FFFFFF"/>
                </a:solidFill>
              </a:rPr>
              <a:t> year string player?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Are you growing fast?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Are you interested in switching instruments now or in the future?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to BUY</a:t>
            </a:r>
            <a:endParaRPr 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4596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you love the instrument you play?</a:t>
            </a:r>
          </a:p>
          <a:p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you plan to play through High School?</a:t>
            </a:r>
          </a:p>
          <a:p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you currently playing a full sized instrument?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98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016" y="969269"/>
            <a:ext cx="3225743" cy="549809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NEVER purchase an instrument without holding it in your hands first!</a:t>
            </a:r>
            <a:endParaRPr lang="en-US" sz="4400" dirty="0">
              <a:solidFill>
                <a:srgbClr val="FFFFFF"/>
              </a:solidFill>
            </a:endParaRPr>
          </a:p>
        </p:txBody>
      </p:sp>
      <p:pic>
        <p:nvPicPr>
          <p:cNvPr id="3" name="Picture 2" descr="Violin squee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759" y="508000"/>
            <a:ext cx="5517241" cy="59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8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616"/>
            <a:ext cx="8229600" cy="83348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Colored instruments are cool BUT…</a:t>
            </a:r>
            <a:endParaRPr lang="en-US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123" y="1587597"/>
            <a:ext cx="7268414" cy="167221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Stay far, far away!!  They will not be permitted in class or at performances.</a:t>
            </a:r>
            <a:endParaRPr lang="en-US" sz="4400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900" y="3259810"/>
            <a:ext cx="4522320" cy="29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4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to go for instruments, repairs, and supplies?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7897300" cy="459105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rgbClr val="FFE066"/>
                </a:solidFill>
              </a:rPr>
              <a:t>Amro</a:t>
            </a:r>
            <a:endParaRPr lang="en-US" sz="3200" dirty="0" smtClean="0">
              <a:solidFill>
                <a:srgbClr val="FFE066"/>
              </a:solidFill>
            </a:endParaRPr>
          </a:p>
          <a:p>
            <a:pPr lvl="1" algn="ctr"/>
            <a:r>
              <a:rPr lang="en-US" sz="2400" dirty="0" smtClean="0">
                <a:solidFill>
                  <a:schemeClr val="bg1"/>
                </a:solidFill>
              </a:rPr>
              <a:t>2918 Poplar Ave, Memphis</a:t>
            </a:r>
          </a:p>
          <a:p>
            <a:pPr algn="ctr"/>
            <a:r>
              <a:rPr lang="en-US" sz="3200" dirty="0" smtClean="0">
                <a:solidFill>
                  <a:srgbClr val="FFE066"/>
                </a:solidFill>
              </a:rPr>
              <a:t>Lane Music</a:t>
            </a:r>
          </a:p>
          <a:p>
            <a:pPr lvl="1" algn="ctr"/>
            <a:r>
              <a:rPr lang="en-US" sz="2400" dirty="0" smtClean="0">
                <a:solidFill>
                  <a:schemeClr val="bg1"/>
                </a:solidFill>
              </a:rPr>
              <a:t>9309 Poplar Ave, Memphis</a:t>
            </a:r>
          </a:p>
          <a:p>
            <a:pPr algn="ctr"/>
            <a:r>
              <a:rPr lang="en-US" sz="3200" dirty="0" smtClean="0">
                <a:solidFill>
                  <a:srgbClr val="FFE066"/>
                </a:solidFill>
              </a:rPr>
              <a:t>Bartlett Music Academy</a:t>
            </a:r>
          </a:p>
          <a:p>
            <a:pPr lvl="1" algn="ctr"/>
            <a:r>
              <a:rPr lang="en-US" sz="2400" dirty="0" smtClean="0">
                <a:solidFill>
                  <a:schemeClr val="bg1"/>
                </a:solidFill>
              </a:rPr>
              <a:t>7505 U.S. 64, #107 Memphis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FFE066"/>
                </a:solidFill>
              </a:rPr>
              <a:t>Shar</a:t>
            </a:r>
            <a:r>
              <a:rPr lang="en-US" sz="3200" dirty="0" smtClean="0">
                <a:solidFill>
                  <a:srgbClr val="FFE066"/>
                </a:solidFill>
              </a:rPr>
              <a:t> Music</a:t>
            </a:r>
            <a:endParaRPr lang="en-US" sz="3200" dirty="0">
              <a:solidFill>
                <a:srgbClr val="FFE066"/>
              </a:solidFill>
            </a:endParaRPr>
          </a:p>
          <a:p>
            <a:pPr lvl="1" algn="ctr"/>
            <a:r>
              <a:rPr lang="en-US" sz="2400" dirty="0" err="1" smtClean="0">
                <a:solidFill>
                  <a:schemeClr val="bg1"/>
                </a:solidFill>
              </a:rPr>
              <a:t>Sharmusic.com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5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73051"/>
            <a:ext cx="8229600" cy="13479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Join my </a:t>
            </a:r>
            <a:r>
              <a:rPr lang="en-US" dirty="0" smtClean="0">
                <a:solidFill>
                  <a:srgbClr val="FFFFFF"/>
                </a:solidFill>
              </a:rPr>
              <a:t>Remind101 for </a:t>
            </a:r>
            <a:r>
              <a:rPr lang="en-US" dirty="0">
                <a:solidFill>
                  <a:srgbClr val="FFFFFF"/>
                </a:solidFill>
              </a:rPr>
              <a:t>updates and reminders </a:t>
            </a: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through </a:t>
            </a:r>
            <a:r>
              <a:rPr lang="en-US" dirty="0">
                <a:solidFill>
                  <a:srgbClr val="FFFFFF"/>
                </a:solidFill>
              </a:rPr>
              <a:t>Text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21022"/>
            <a:ext cx="2283075" cy="2891096"/>
          </a:xfrm>
        </p:spPr>
        <p:txBody>
          <a:bodyPr>
            <a:noAutofit/>
          </a:bodyPr>
          <a:lstStyle/>
          <a:p>
            <a:pPr algn="ctr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Number: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81010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41545" y="1864387"/>
            <a:ext cx="5731187" cy="34474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Body of text:</a:t>
            </a:r>
            <a:br>
              <a:rPr lang="en-US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@6AMSprice</a:t>
            </a:r>
            <a:b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@7AMSprice</a:t>
            </a:r>
            <a:b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@8AMSprice</a:t>
            </a:r>
            <a:b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helpprice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27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73051"/>
            <a:ext cx="8229600" cy="13479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Join my </a:t>
            </a:r>
            <a:r>
              <a:rPr lang="en-US" dirty="0" smtClean="0">
                <a:solidFill>
                  <a:srgbClr val="FFFFFF"/>
                </a:solidFill>
              </a:rPr>
              <a:t>Remind101 for </a:t>
            </a:r>
            <a:r>
              <a:rPr lang="en-US" dirty="0">
                <a:solidFill>
                  <a:srgbClr val="FFFFFF"/>
                </a:solidFill>
              </a:rPr>
              <a:t>updates and reminders </a:t>
            </a: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through </a:t>
            </a:r>
            <a:r>
              <a:rPr lang="en-US" dirty="0">
                <a:solidFill>
                  <a:srgbClr val="FFFFFF"/>
                </a:solidFill>
              </a:rPr>
              <a:t>Text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21022"/>
            <a:ext cx="2283075" cy="2891096"/>
          </a:xfrm>
        </p:spPr>
        <p:txBody>
          <a:bodyPr>
            <a:noAutofit/>
          </a:bodyPr>
          <a:lstStyle/>
          <a:p>
            <a:pPr algn="ctr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Number: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81010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41545" y="1864387"/>
            <a:ext cx="5731187" cy="34474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Body of text:</a:t>
            </a:r>
            <a:br>
              <a:rPr lang="en-US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@6AMSprice</a:t>
            </a:r>
            <a:b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@7AMSprice</a:t>
            </a:r>
            <a:b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@8AMSprice</a:t>
            </a:r>
            <a:b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helpprice</a:t>
            </a:r>
            <a:endParaRPr lang="en-US" sz="40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@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stringssym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32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87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You will need:</a:t>
            </a:r>
            <a:endParaRPr lang="en-US" sz="48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8730"/>
            <a:ext cx="8001731" cy="608926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 Pencil is required at EVERY rehearsal!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Keep one inside your instrument case or folder so you are never without it!  </a:t>
            </a:r>
            <a:r>
              <a:rPr lang="en-US" sz="2000" i="1" dirty="0" smtClean="0">
                <a:solidFill>
                  <a:srgbClr val="FFFFFF"/>
                </a:solidFill>
              </a:rPr>
              <a:t>This is part of your student’s daily grade.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Instrument, bow, and case with secure latch and/or zippers.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Shoulder Rest (violin and viola only)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Rock-stop (cello and bass only)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Rosin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Cleaning cloth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Extra set of strings (optional)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Music Stand </a:t>
            </a:r>
          </a:p>
        </p:txBody>
      </p:sp>
    </p:spTree>
    <p:extLst>
      <p:ext uri="{BB962C8B-B14F-4D97-AF65-F5344CB8AC3E}">
        <p14:creationId xmlns:p14="http://schemas.microsoft.com/office/powerpoint/2010/main" val="370490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15"/>
            <a:ext cx="8229600" cy="1267985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 ALWAYS homework in Orchestra!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19466"/>
            <a:ext cx="5111750" cy="47981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 Grades:  required 80 minutes/week. (16 minutes a day, 5 days a week)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will not penalize for a parent’s busy night!  Contact me via Remind101 or email if you ever forget to sign your student’s practice chart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Due last day of each week </a:t>
            </a:r>
            <a:r>
              <a:rPr lang="en-US" dirty="0" smtClean="0">
                <a:ln w="1778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(-5 minutes per day late)</a:t>
            </a: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19466"/>
            <a:ext cx="3008313" cy="46910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FF"/>
                </a:solidFill>
              </a:rPr>
              <a:t>How much should I practice at home?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1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448174"/>
              </p:ext>
            </p:extLst>
          </p:nvPr>
        </p:nvGraphicFramePr>
        <p:xfrm>
          <a:off x="0" y="167116"/>
          <a:ext cx="9144000" cy="6516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Document" r:id="rId3" imgW="7073900" imgH="3759200" progId="Word.Document.12">
                  <p:embed/>
                </p:oleObj>
              </mc:Choice>
              <mc:Fallback>
                <p:oleObj name="Document" r:id="rId3" imgW="7073900" imgH="3759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67116"/>
                        <a:ext cx="9144000" cy="6516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901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15"/>
            <a:ext cx="8229600" cy="103402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Instrument Care</a:t>
            </a:r>
            <a:endParaRPr lang="en-US" sz="48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69" y="1201138"/>
            <a:ext cx="8001731" cy="53163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Your instrument is your </a:t>
            </a:r>
            <a:r>
              <a:rPr lang="en-US" b="1" i="1" dirty="0">
                <a:solidFill>
                  <a:srgbClr val="FFFF00"/>
                </a:solidFill>
              </a:rPr>
              <a:t>baby</a:t>
            </a:r>
            <a:r>
              <a:rPr lang="en-US" dirty="0">
                <a:solidFill>
                  <a:srgbClr val="FFFF00"/>
                </a:solidFill>
              </a:rPr>
              <a:t>, not a toy</a:t>
            </a:r>
            <a:r>
              <a:rPr lang="en-US" dirty="0" smtClean="0">
                <a:solidFill>
                  <a:srgbClr val="FFFF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Store away from vents and windows to ensure a constant temperature and humidity. 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Always open case on a stable surface.  The floor or a clean, clear table are the best options.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Wipe the strings with a soft, dry cloth after playing.  Stay away from cleaners (especially scented/oil based)</a:t>
            </a:r>
          </a:p>
        </p:txBody>
      </p:sp>
    </p:spTree>
    <p:extLst>
      <p:ext uri="{BB962C8B-B14F-4D97-AF65-F5344CB8AC3E}">
        <p14:creationId xmlns:p14="http://schemas.microsoft.com/office/powerpoint/2010/main" val="54882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70" y="273050"/>
            <a:ext cx="8185530" cy="5853113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Don’t </a:t>
            </a:r>
            <a:r>
              <a:rPr lang="en-US" sz="5400" dirty="0">
                <a:solidFill>
                  <a:srgbClr val="FFFF00"/>
                </a:solidFill>
              </a:rPr>
              <a:t>touch the bow hair!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845" y="2597355"/>
            <a:ext cx="3221661" cy="26325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31" y="2597355"/>
            <a:ext cx="4300624" cy="263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9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53" y="273050"/>
            <a:ext cx="8218948" cy="6227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Cello and Bass</a:t>
            </a:r>
            <a:endParaRPr lang="en-US" sz="5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E066"/>
              </a:solidFill>
            </a:endParaRPr>
          </a:p>
          <a:p>
            <a:pPr algn="ctr"/>
            <a:r>
              <a:rPr lang="en-US" sz="3600" dirty="0" smtClean="0">
                <a:solidFill>
                  <a:srgbClr val="FFE066"/>
                </a:solidFill>
              </a:rPr>
              <a:t>Bow should be unpacked first, and put away last.</a:t>
            </a:r>
            <a:endParaRPr lang="en-US" sz="3600" dirty="0">
              <a:solidFill>
                <a:srgbClr val="FFE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577" y="3956391"/>
            <a:ext cx="7447161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1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Posture 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170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Students will be expected to sit on the very edge of their seat, feet flat on the floor while playing. 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The health of all students will always come first.  If you have medical concerns that might interfere with posture requirements in class, please let me know!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Content Placeholder 7" descr="postur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9" b="80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223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60975</TotalTime>
  <Words>798</Words>
  <Application>Microsoft Macintosh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Document</vt:lpstr>
      <vt:lpstr>Welcome! 2016-17 Arlington Middle School  Orchestra Parent Meeting</vt:lpstr>
      <vt:lpstr>PowerPoint Presentation</vt:lpstr>
      <vt:lpstr>You will need:</vt:lpstr>
      <vt:lpstr>There is ALWAYS homework in Orchestra!</vt:lpstr>
      <vt:lpstr>PowerPoint Presentation</vt:lpstr>
      <vt:lpstr>Instrument Care</vt:lpstr>
      <vt:lpstr>PowerPoint Presentation</vt:lpstr>
      <vt:lpstr>PowerPoint Presentation</vt:lpstr>
      <vt:lpstr>Posture Requirements</vt:lpstr>
      <vt:lpstr>Fingernails</vt:lpstr>
      <vt:lpstr>All performance dates and times are subject to change.  At least 4 weeks notice will be given for every performance via the orchestra website and a letter home.  All performances are required unless otherwise indicated.  </vt:lpstr>
      <vt:lpstr>Your student’s presence is necessary and expected!</vt:lpstr>
      <vt:lpstr>Concert Dress</vt:lpstr>
      <vt:lpstr>Performing Arts Travel Expectations Contract</vt:lpstr>
      <vt:lpstr>Renting Vs Buying</vt:lpstr>
      <vt:lpstr>PowerPoint Presentation</vt:lpstr>
      <vt:lpstr>Colored instruments are cool BUT…</vt:lpstr>
      <vt:lpstr>Where to go for instruments, repairs, and supplies?</vt:lpstr>
      <vt:lpstr>PowerPoint Presentation</vt:lpstr>
    </vt:vector>
  </TitlesOfParts>
  <Company>Arlington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Price</dc:creator>
  <cp:lastModifiedBy>Cody Price</cp:lastModifiedBy>
  <cp:revision>80</cp:revision>
  <dcterms:created xsi:type="dcterms:W3CDTF">2014-07-28T23:32:06Z</dcterms:created>
  <dcterms:modified xsi:type="dcterms:W3CDTF">2017-08-16T22:39:59Z</dcterms:modified>
</cp:coreProperties>
</file>